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61" r:id="rId3"/>
    <p:sldId id="262" r:id="rId4"/>
    <p:sldId id="266" r:id="rId6"/>
    <p:sldId id="263" r:id="rId7"/>
    <p:sldId id="267" r:id="rId8"/>
    <p:sldId id="270" r:id="rId9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12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A7350A-DB07-4BC8-9B21-1A892ECFC6C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039D00-4D4A-44B4-B57E-17AC761BB74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039D00-4D4A-44B4-B57E-17AC761BB7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emf"/><Relationship Id="rId1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tags" Target="../tags/ta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357188" y="3429000"/>
            <a:ext cx="824726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概述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187624" y="2924944"/>
            <a:ext cx="7056784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solidFill>
                  <a:srgbClr val="FF0000"/>
                </a:solidFill>
              </a:rPr>
              <a:t>【</a:t>
            </a:r>
            <a:r>
              <a:rPr lang="zh-CN" altLang="en-US" b="1" dirty="0">
                <a:solidFill>
                  <a:srgbClr val="FF0000"/>
                </a:solidFill>
              </a:rPr>
              <a:t>型号</a:t>
            </a:r>
            <a:r>
              <a:rPr lang="en-US" altLang="zh-CN" b="1" dirty="0">
                <a:solidFill>
                  <a:srgbClr val="FF0000"/>
                </a:solidFill>
              </a:rPr>
              <a:t>:F3821.2.3A/B5】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graphicFrame>
        <p:nvGraphicFramePr>
          <p:cNvPr id="10" name="Group 5"/>
          <p:cNvGraphicFramePr>
            <a:graphicFrameLocks noGrp="1"/>
          </p:cNvGraphicFramePr>
          <p:nvPr/>
        </p:nvGraphicFramePr>
        <p:xfrm>
          <a:off x="285720" y="3786190"/>
          <a:ext cx="8501122" cy="2606040"/>
        </p:xfrm>
        <a:graphic>
          <a:graphicData uri="http://schemas.openxmlformats.org/drawingml/2006/table">
            <a:tbl>
              <a:tblPr/>
              <a:tblGrid>
                <a:gridCol w="4250561"/>
                <a:gridCol w="4250561"/>
              </a:tblGrid>
              <a:tr h="252030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100" b="1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防水：</a:t>
                      </a:r>
                      <a:endParaRPr lang="en-US" altLang="zh-CN" sz="1100" b="1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100" b="0" kern="120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en-US" altLang="zh-CN" sz="1100" b="1" kern="120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zh-CN" alt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使用防水透气螺塞，平衡内外压差，</a:t>
                      </a:r>
                      <a:r>
                        <a:rPr lang="zh-CN" altLang="en-US" sz="1100" dirty="0">
                          <a:latin typeface="宋体" panose="02010600030101010101" pitchFamily="2" charset="-122"/>
                          <a:ea typeface="+mn-ea"/>
                        </a:rPr>
                        <a:t>避免热胀冷缩时吸进水气，出现凝结现象</a:t>
                      </a:r>
                      <a:r>
                        <a:rPr lang="zh-CN" alt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；</a:t>
                      </a:r>
                      <a:endParaRPr lang="en-US" altLang="zh-CN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密封圈采用进口耐老化硅橡胶原料；</a:t>
                      </a:r>
                      <a:endParaRPr lang="en-US" altLang="zh-CN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防</a:t>
                      </a:r>
                      <a:r>
                        <a:rPr lang="zh-CN" alt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护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等级</a:t>
                      </a: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IP66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。</a:t>
                      </a:r>
                      <a:endParaRPr lang="zh-CN" altLang="en-US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100" b="1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结构：</a:t>
                      </a:r>
                      <a:endParaRPr lang="zh-CN" altLang="en-US" sz="1100" b="1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根据</a:t>
                      </a: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散热特性，合理的散热通路设计，使</a:t>
                      </a: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的热量快速通过灯具结构传导出来，保证</a:t>
                      </a: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发光效率及使用寿命；</a:t>
                      </a:r>
                      <a:endParaRPr lang="en-US" altLang="zh-CN" sz="1100" kern="120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采用中功率</a:t>
                      </a: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光源，驱动集成于灯板上，性价比高。</a:t>
                      </a:r>
                      <a:endParaRPr lang="en-US" altLang="zh-CN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钻石银</a:t>
                      </a:r>
                      <a:r>
                        <a:rPr lang="zh-CN" altLang="en-US" sz="11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丝印强化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超白玻璃，透光率高。</a:t>
                      </a:r>
                      <a:endParaRPr lang="zh-CN" altLang="en-US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100" b="0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4</a:t>
                      </a:r>
                      <a:r>
                        <a:rPr lang="zh-CN" altLang="en-US" sz="1100" b="0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、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采用橡胶电缆线，避免了</a:t>
                      </a: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PVC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线长期在户外使用易老化、易脆裂的问题。</a:t>
                      </a:r>
                      <a:endParaRPr lang="zh-CN" altLang="en-US" sz="1100" kern="120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100" b="1" kern="1200" baseline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安装：</a:t>
                      </a:r>
                      <a:r>
                        <a:rPr lang="zh-CN" altLang="en-US" sz="11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通过精心设计的底部安装支架，可以调节灯具投射角度，安装方便快捷</a:t>
                      </a:r>
                      <a:r>
                        <a:rPr lang="zh-CN" altLang="en-US" sz="11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。</a:t>
                      </a:r>
                      <a:endParaRPr lang="en-US" altLang="zh-CN" sz="1100" b="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100" b="1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应用场</a:t>
                      </a:r>
                      <a:r>
                        <a:rPr lang="zh-CN" altLang="en-US" sz="1100" b="1" kern="1200" baseline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  <a:cs typeface="+mn-cs"/>
                        </a:rPr>
                        <a:t>所</a:t>
                      </a:r>
                      <a:r>
                        <a:rPr lang="zh-CN" altLang="en-US" sz="1100" b="0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：</a:t>
                      </a:r>
                      <a:r>
                        <a:rPr lang="zh-CN" altLang="en-US" sz="11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主要适用于广场、户外景观、大楼外立面、大型建筑、主题公园、娱乐场所、桥梁等地的景观亮化照明</a:t>
                      </a:r>
                      <a:endParaRPr lang="en-US" altLang="zh-CN" sz="1100" b="0" kern="120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" name="对象 8"/>
          <p:cNvGraphicFramePr>
            <a:graphicFrameLocks noChangeAspect="1"/>
          </p:cNvGraphicFramePr>
          <p:nvPr/>
        </p:nvGraphicFramePr>
        <p:xfrm>
          <a:off x="2375756" y="335080"/>
          <a:ext cx="4680520" cy="25269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" name="CorelDRAW" r:id="rId1" imgW="2057400" imgH="1117600" progId="CorelDRAW.Graphic.14">
                  <p:embed/>
                </p:oleObj>
              </mc:Choice>
              <mc:Fallback>
                <p:oleObj name="CorelDRAW" r:id="rId1" imgW="2057400" imgH="1117600" progId="CorelDRAW.Graphic.1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75756" y="335080"/>
                        <a:ext cx="4680520" cy="252699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642910" y="857232"/>
            <a:ext cx="8001000" cy="338138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技术参数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graphicFrame>
        <p:nvGraphicFramePr>
          <p:cNvPr id="5" name="Group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71861" y="1340768"/>
          <a:ext cx="8001000" cy="4424510"/>
        </p:xfrm>
        <a:graphic>
          <a:graphicData uri="http://schemas.openxmlformats.org/drawingml/2006/table">
            <a:tbl>
              <a:tblPr/>
              <a:tblGrid>
                <a:gridCol w="3143250"/>
                <a:gridCol w="4857750"/>
              </a:tblGrid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产品型号</a:t>
                      </a:r>
                      <a:endParaRPr kumimoji="0" lang="zh-CN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F3823A/B5 </a:t>
                      </a:r>
                      <a:r>
                        <a:rPr lang="zh-CN" altLang="en-US" sz="10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系列</a:t>
                      </a:r>
                      <a:endParaRPr lang="zh-CN" altLang="en-US" sz="1000" b="1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光源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LED</a:t>
                      </a:r>
                      <a:endParaRPr lang="zh-CN" altLang="en-US" sz="105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单颗</a:t>
                      </a: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功率</a:t>
                      </a: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1W/1.5W</a:t>
                      </a:r>
                      <a:endParaRPr lang="en-US" altLang="zh-CN" sz="105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16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寿命</a:t>
                      </a: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5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万小时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数量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24/18/12/9/6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颗</a:t>
                      </a:r>
                      <a:endParaRPr lang="zh-CN" altLang="en-US" sz="105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颜色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单色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)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红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绿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蓝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琥珀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白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中性白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暖白</a:t>
                      </a:r>
                      <a:endParaRPr kumimoji="0" lang="zh-CN" alt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光束角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（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FWHM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30° /40° /40*16° /50*20°</a:t>
                      </a:r>
                      <a:endParaRPr lang="zh-CN" altLang="en-US" sz="105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外壳</a:t>
                      </a: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材质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铝挤型灯体，阳极氧化本色表面处理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玻璃材质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2mm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强化超白玻璃，钻石银颜色表面处理</a:t>
                      </a:r>
                      <a:endParaRPr lang="zh-CN" altLang="en-US" sz="105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08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输入电源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DC 36 V/DC 24 V</a:t>
                      </a:r>
                      <a:endParaRPr lang="en-US" altLang="zh-CN" sz="105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驱动方式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350mA /500mA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恒流驱动</a:t>
                      </a:r>
                      <a:endParaRPr lang="zh-CN" altLang="en-US" sz="105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系统功率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38W/28W/19W/14W/10W</a:t>
                      </a:r>
                      <a:endParaRPr lang="en-US" altLang="zh-CN" sz="105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防护等级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IP66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电缆线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2*1.0mm</a:t>
                      </a:r>
                      <a:r>
                        <a:rPr lang="en-US" altLang="zh-CN" sz="1050" kern="1200" baseline="300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电缆线橡胶线（非调光）；</a:t>
                      </a: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2*0.75mm²+3*0.5mm²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电缆线橡胶线（调光）</a:t>
                      </a:r>
                      <a:endParaRPr lang="zh-CN" altLang="en-US" sz="105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电气安全等级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III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类</a:t>
                      </a:r>
                      <a:endParaRPr lang="zh-CN" altLang="en-US" sz="105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862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环境温度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20℃~+55 ℃(Ta+10℃)</a:t>
                      </a:r>
                      <a:endParaRPr lang="en-US" altLang="zh-CN" sz="105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净重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1.03Kg </a:t>
                      </a:r>
                      <a:endParaRPr lang="en-US" altLang="zh-CN" sz="105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571472" y="714356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产品选项：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1403648" y="1268760"/>
          <a:ext cx="6336704" cy="33843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73811"/>
                <a:gridCol w="1908632"/>
                <a:gridCol w="1422860"/>
                <a:gridCol w="1631401"/>
              </a:tblGrid>
              <a:tr h="647759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u="none" strike="noStrike">
                          <a:effectLst/>
                        </a:rPr>
                        <a:t>产品选项：</a:t>
                      </a:r>
                      <a:endParaRPr lang="zh-CN" altLang="en-US" sz="1200" b="0" i="0" u="none" strike="noStrike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200" b="0" i="0" u="none" strike="noStrike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200" b="0" i="0" u="none" strike="noStrike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200" b="0" i="0" u="none" strike="noStrike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</a:tr>
              <a:tr h="647759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u="none" strike="noStrike">
                          <a:effectLst/>
                        </a:rPr>
                        <a:t>型号</a:t>
                      </a:r>
                      <a:endParaRPr lang="zh-CN" altLang="en-US" sz="1200" b="0" i="0" u="none" strike="noStrike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u="none" strike="noStrike">
                          <a:effectLst/>
                        </a:rPr>
                        <a:t>颗数（</a:t>
                      </a:r>
                      <a:r>
                        <a:rPr lang="en-US" sz="1200" u="none" strike="noStrike">
                          <a:effectLst/>
                        </a:rPr>
                        <a:t>PCS）</a:t>
                      </a:r>
                      <a:endParaRPr lang="en-US" sz="1200" b="0" i="0" u="none" strike="noStrike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u="none" strike="noStrike">
                          <a:effectLst/>
                        </a:rPr>
                        <a:t>长度（</a:t>
                      </a:r>
                      <a:r>
                        <a:rPr lang="en-US" sz="1200" u="none" strike="noStrike">
                          <a:effectLst/>
                        </a:rPr>
                        <a:t>mm)</a:t>
                      </a:r>
                      <a:endParaRPr lang="en-US" sz="1200" b="0" i="0" u="none" strike="noStrike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u="none" strike="noStrike" dirty="0">
                          <a:effectLst/>
                        </a:rPr>
                        <a:t>系统功率（</a:t>
                      </a:r>
                      <a:r>
                        <a:rPr lang="en-US" altLang="zh-CN" sz="1200" u="none" strike="noStrike">
                          <a:effectLst/>
                        </a:rPr>
                        <a:t>W</a:t>
                      </a:r>
                      <a:r>
                        <a:rPr lang="zh-CN" altLang="en-US" sz="1200" u="none" strike="noStrike">
                          <a:effectLst/>
                        </a:rPr>
                        <a:t>）</a:t>
                      </a:r>
                      <a:endParaRPr lang="zh-CN" altLang="en-US" sz="1200" b="0" i="0" u="none" strike="noStrike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</a:tr>
              <a:tr h="79333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F3823A/B5</a:t>
                      </a:r>
                      <a:endParaRPr lang="en-US" sz="1200" b="0" i="0" u="none" strike="noStrike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algn="ctr" fontAlgn="ctr"/>
                      <a:endParaRPr lang="en-US" sz="1200" b="0" i="0" u="none" strike="noStrike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algn="ctr" fontAlgn="ctr"/>
                      <a:r>
                        <a:rPr lang="en-US" sz="1200" b="0" i="0" u="none" strike="noStrike" dirty="0"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36DC/24DC</a:t>
                      </a:r>
                      <a:endParaRPr lang="en-US" sz="1200" u="none" strike="noStrike" dirty="0">
                        <a:effectLst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带控：</a:t>
                      </a:r>
                      <a:r>
                        <a:rPr lang="en-US" altLang="zh-CN" sz="1200" b="0" i="0" u="none" strike="noStrike" dirty="0"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24</a:t>
                      </a:r>
                      <a:r>
                        <a:rPr lang="zh-CN" altLang="en-US" sz="1200" b="0" i="0" u="none" strike="noStrike" dirty="0"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颗</a:t>
                      </a:r>
                      <a:r>
                        <a:rPr lang="en-US" altLang="zh-CN" sz="1200" b="0" i="0" u="none" strike="noStrike" dirty="0"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/18</a:t>
                      </a:r>
                      <a:r>
                        <a:rPr lang="zh-CN" altLang="en-US" sz="1200" b="0" i="0" u="none" strike="noStrike" dirty="0"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颗</a:t>
                      </a:r>
                      <a:endParaRPr lang="en-US" altLang="zh-CN" sz="1200" b="0" i="0" u="none" strike="noStrike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200" b="0" i="0" u="none" strike="noStrike" dirty="0"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单色：</a:t>
                      </a:r>
                      <a:r>
                        <a:rPr lang="en-US" altLang="zh-CN" sz="1200" b="0" i="0" u="none" strike="noStrike" dirty="0">
                          <a:effectLst/>
                          <a:latin typeface="宋体" panose="02010600030101010101" pitchFamily="2" charset="-122"/>
                          <a:ea typeface="+mn-ea"/>
                        </a:rPr>
                        <a:t>24</a:t>
                      </a:r>
                      <a:r>
                        <a:rPr lang="zh-CN" altLang="en-US" sz="1200" b="0" i="0" u="none" strike="noStrike" dirty="0">
                          <a:effectLst/>
                          <a:latin typeface="宋体" panose="02010600030101010101" pitchFamily="2" charset="-122"/>
                          <a:ea typeface="+mn-ea"/>
                        </a:rPr>
                        <a:t>颗</a:t>
                      </a:r>
                      <a:r>
                        <a:rPr lang="en-US" altLang="zh-CN" sz="1200" b="0" i="0" u="none" strike="noStrike" dirty="0">
                          <a:effectLst/>
                          <a:latin typeface="宋体" panose="02010600030101010101" pitchFamily="2" charset="-122"/>
                          <a:ea typeface="+mn-ea"/>
                        </a:rPr>
                        <a:t>/18</a:t>
                      </a:r>
                      <a:r>
                        <a:rPr lang="zh-CN" altLang="en-US" sz="1200" b="0" i="0" u="none" strike="noStrike" dirty="0">
                          <a:effectLst/>
                          <a:latin typeface="宋体" panose="02010600030101010101" pitchFamily="2" charset="-122"/>
                          <a:ea typeface="+mn-ea"/>
                        </a:rPr>
                        <a:t>颗</a:t>
                      </a:r>
                      <a:endParaRPr lang="en-US" altLang="zh-CN" sz="1200" b="0" i="0" u="none" strike="noStrike" dirty="0">
                        <a:effectLst/>
                        <a:latin typeface="宋体" panose="02010600030101010101" pitchFamily="2" charset="-122"/>
                        <a:ea typeface="+mn-ea"/>
                      </a:endParaRPr>
                    </a:p>
                    <a:p>
                      <a:pPr algn="ctr" fontAlgn="ctr"/>
                      <a:endParaRPr lang="en-US" altLang="zh-CN" sz="1200" b="0" i="0" u="none" strike="noStrike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 dirty="0">
                          <a:effectLst/>
                        </a:rPr>
                        <a:t>1000</a:t>
                      </a:r>
                      <a:endParaRPr lang="en-US" altLang="zh-CN" sz="1200" b="0" i="0" u="none" strike="noStrike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 dirty="0">
                          <a:effectLst/>
                        </a:rPr>
                        <a:t>24</a:t>
                      </a:r>
                      <a:r>
                        <a:rPr lang="zh-CN" altLang="en-US" sz="1200" u="none" strike="noStrike" dirty="0">
                          <a:effectLst/>
                        </a:rPr>
                        <a:t>颗：</a:t>
                      </a:r>
                      <a:r>
                        <a:rPr lang="en-US" altLang="zh-CN" sz="1200" u="none" strike="noStrike" dirty="0">
                          <a:effectLst/>
                        </a:rPr>
                        <a:t>A:25  B5:38</a:t>
                      </a:r>
                      <a:endParaRPr lang="en-US" altLang="zh-CN" sz="1200" u="none" strike="noStrike" dirty="0">
                        <a:effectLst/>
                      </a:endParaRPr>
                    </a:p>
                    <a:p>
                      <a:pPr algn="ctr" fontAlgn="ctr"/>
                      <a:r>
                        <a:rPr lang="en-US" altLang="zh-CN" sz="1200" u="none" strike="noStrike" dirty="0">
                          <a:effectLst/>
                        </a:rPr>
                        <a:t>18</a:t>
                      </a:r>
                      <a:r>
                        <a:rPr lang="zh-CN" altLang="en-US" sz="1200" u="none" strike="noStrike" dirty="0">
                          <a:effectLst/>
                        </a:rPr>
                        <a:t>颗：</a:t>
                      </a:r>
                      <a:r>
                        <a:rPr lang="en-US" altLang="zh-CN" sz="1200" u="none" strike="noStrike" dirty="0">
                          <a:effectLst/>
                        </a:rPr>
                        <a:t>A:19</a:t>
                      </a:r>
                      <a:r>
                        <a:rPr lang="en-US" altLang="zh-CN" sz="1200" u="none" strike="noStrike" baseline="0" dirty="0">
                          <a:effectLst/>
                        </a:rPr>
                        <a:t>  B5:28</a:t>
                      </a:r>
                      <a:endParaRPr lang="en-US" altLang="zh-CN" sz="1200" b="0" i="0" u="none" strike="noStrike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</a:tr>
              <a:tr h="64775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F3822A/B5</a:t>
                      </a:r>
                      <a:endParaRPr lang="en-US" sz="1200" u="none" strike="noStrike" dirty="0">
                        <a:effectLst/>
                      </a:endParaRPr>
                    </a:p>
                    <a:p>
                      <a:pPr algn="ctr" fontAlgn="ctr"/>
                      <a:endParaRPr lang="en-US" sz="1200" b="0" i="0" u="none" strike="noStrike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algn="ctr" fontAlgn="ctr"/>
                      <a:r>
                        <a:rPr lang="en-US" sz="1200" b="0" i="0" u="none" strike="noStrike" dirty="0"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36DC/24DC</a:t>
                      </a:r>
                      <a:endParaRPr lang="en-US" sz="1200" b="0" i="0" u="none" strike="noStrike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>
                          <a:effectLst/>
                          <a:latin typeface="宋体" panose="02010600030101010101" pitchFamily="2" charset="-122"/>
                          <a:ea typeface="+mn-ea"/>
                        </a:rPr>
                        <a:t>带控：</a:t>
                      </a:r>
                      <a:r>
                        <a:rPr lang="en-US" altLang="zh-CN" sz="1200" b="0" i="0" u="none" strike="noStrike" dirty="0">
                          <a:effectLst/>
                          <a:latin typeface="宋体" panose="02010600030101010101" pitchFamily="2" charset="-122"/>
                          <a:ea typeface="+mn-ea"/>
                        </a:rPr>
                        <a:t>12</a:t>
                      </a:r>
                      <a:r>
                        <a:rPr lang="zh-CN" altLang="en-US" sz="1200" b="0" i="0" u="none" strike="noStrike" dirty="0">
                          <a:effectLst/>
                          <a:latin typeface="宋体" panose="02010600030101010101" pitchFamily="2" charset="-122"/>
                          <a:ea typeface="+mn-ea"/>
                        </a:rPr>
                        <a:t>颗</a:t>
                      </a:r>
                      <a:r>
                        <a:rPr lang="en-US" altLang="zh-CN" sz="1200" b="0" i="0" u="none" strike="noStrike" dirty="0">
                          <a:effectLst/>
                          <a:latin typeface="宋体" panose="02010600030101010101" pitchFamily="2" charset="-122"/>
                          <a:ea typeface="+mn-ea"/>
                        </a:rPr>
                        <a:t>/9</a:t>
                      </a:r>
                      <a:r>
                        <a:rPr lang="zh-CN" altLang="en-US" sz="1200" b="0" i="0" u="none" strike="noStrike" dirty="0">
                          <a:effectLst/>
                          <a:latin typeface="宋体" panose="02010600030101010101" pitchFamily="2" charset="-122"/>
                          <a:ea typeface="+mn-ea"/>
                        </a:rPr>
                        <a:t>颗</a:t>
                      </a:r>
                      <a:endParaRPr lang="en-US" altLang="zh-CN" sz="1200" b="0" i="0" u="none" strike="noStrike" dirty="0">
                        <a:effectLst/>
                        <a:latin typeface="宋体" panose="02010600030101010101" pitchFamily="2" charset="-122"/>
                        <a:ea typeface="+mn-ea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200" b="0" i="0" u="none" strike="noStrike" dirty="0">
                          <a:effectLst/>
                          <a:latin typeface="宋体" panose="02010600030101010101" pitchFamily="2" charset="-122"/>
                          <a:ea typeface="+mn-ea"/>
                        </a:rPr>
                        <a:t>单色：</a:t>
                      </a:r>
                      <a:r>
                        <a:rPr lang="en-US" altLang="zh-CN" sz="1200" b="0" i="0" u="none" strike="noStrike" dirty="0">
                          <a:effectLst/>
                          <a:latin typeface="宋体" panose="02010600030101010101" pitchFamily="2" charset="-122"/>
                          <a:ea typeface="+mn-ea"/>
                        </a:rPr>
                        <a:t>12</a:t>
                      </a:r>
                      <a:r>
                        <a:rPr lang="zh-CN" altLang="en-US" sz="1200" b="0" i="0" u="none" strike="noStrike" dirty="0">
                          <a:effectLst/>
                          <a:latin typeface="宋体" panose="02010600030101010101" pitchFamily="2" charset="-122"/>
                          <a:ea typeface="+mn-ea"/>
                        </a:rPr>
                        <a:t>颗</a:t>
                      </a:r>
                      <a:r>
                        <a:rPr lang="en-US" altLang="zh-CN" sz="1200" b="0" i="0" u="none" strike="noStrike" dirty="0">
                          <a:effectLst/>
                          <a:latin typeface="宋体" panose="02010600030101010101" pitchFamily="2" charset="-122"/>
                          <a:ea typeface="+mn-ea"/>
                        </a:rPr>
                        <a:t>/9</a:t>
                      </a:r>
                      <a:r>
                        <a:rPr lang="zh-CN" altLang="en-US" sz="1200" b="0" i="0" u="none" strike="noStrike" dirty="0">
                          <a:effectLst/>
                          <a:latin typeface="宋体" panose="02010600030101010101" pitchFamily="2" charset="-122"/>
                          <a:ea typeface="+mn-ea"/>
                        </a:rPr>
                        <a:t>颗</a:t>
                      </a:r>
                      <a:endParaRPr lang="en-US" altLang="zh-CN" sz="1200" b="0" i="0" u="none" strike="noStrike" dirty="0">
                        <a:effectLst/>
                        <a:latin typeface="宋体" panose="02010600030101010101" pitchFamily="2" charset="-122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 dirty="0">
                          <a:effectLst/>
                        </a:rPr>
                        <a:t>500</a:t>
                      </a:r>
                      <a:endParaRPr lang="en-US" altLang="zh-CN" sz="1200" b="0" i="0" u="none" strike="noStrike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 dirty="0">
                          <a:effectLst/>
                        </a:rPr>
                        <a:t>12</a:t>
                      </a:r>
                      <a:r>
                        <a:rPr lang="zh-CN" altLang="en-US" sz="1200" u="none" strike="noStrike" dirty="0">
                          <a:effectLst/>
                        </a:rPr>
                        <a:t>颗：</a:t>
                      </a:r>
                      <a:r>
                        <a:rPr lang="en-US" altLang="zh-CN" sz="1200" u="none" strike="noStrike" dirty="0">
                          <a:effectLst/>
                        </a:rPr>
                        <a:t>A:13  B5:19</a:t>
                      </a:r>
                      <a:br>
                        <a:rPr lang="en-US" altLang="zh-CN" sz="1200" u="none" strike="noStrike" dirty="0">
                          <a:effectLst/>
                        </a:rPr>
                      </a:br>
                      <a:r>
                        <a:rPr lang="en-US" altLang="zh-CN" sz="1200" u="none" strike="noStrike" dirty="0">
                          <a:effectLst/>
                        </a:rPr>
                        <a:t>9</a:t>
                      </a:r>
                      <a:r>
                        <a:rPr lang="zh-CN" altLang="en-US" sz="1200" u="none" strike="noStrike" dirty="0">
                          <a:effectLst/>
                        </a:rPr>
                        <a:t>颗：</a:t>
                      </a:r>
                      <a:r>
                        <a:rPr lang="en-US" altLang="zh-CN" sz="1200" u="none" strike="noStrike" dirty="0">
                          <a:effectLst/>
                        </a:rPr>
                        <a:t>A:10</a:t>
                      </a:r>
                      <a:r>
                        <a:rPr lang="en-US" altLang="zh-CN" sz="1200" u="none" strike="noStrike" baseline="0" dirty="0">
                          <a:effectLst/>
                        </a:rPr>
                        <a:t>  B5:14</a:t>
                      </a:r>
                      <a:endParaRPr lang="en-US" altLang="zh-CN" sz="1200" b="0" i="0" u="none" strike="noStrike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</a:tr>
              <a:tr h="64775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F3821A/B5</a:t>
                      </a:r>
                      <a:endParaRPr lang="en-US" sz="1200" u="none" strike="noStrike" dirty="0">
                        <a:effectLst/>
                      </a:endParaRPr>
                    </a:p>
                    <a:p>
                      <a:pPr algn="ctr" fontAlgn="ctr"/>
                      <a:endParaRPr lang="en-US" sz="1200" b="0" i="0" u="none" strike="noStrike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algn="ctr" fontAlgn="ctr"/>
                      <a:r>
                        <a:rPr lang="en-US" sz="1200" b="0" i="0" u="none" strike="noStrike" dirty="0"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36DC/24DC</a:t>
                      </a:r>
                      <a:endParaRPr lang="en-US" sz="1200" b="0" i="0" u="none" strike="noStrike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u="none" strike="noStrike" dirty="0">
                          <a:effectLst/>
                        </a:rPr>
                        <a:t>单色：</a:t>
                      </a:r>
                      <a:r>
                        <a:rPr lang="en-US" altLang="zh-CN" sz="1200" u="none" strike="noStrike" dirty="0">
                          <a:effectLst/>
                        </a:rPr>
                        <a:t>6</a:t>
                      </a:r>
                      <a:r>
                        <a:rPr lang="zh-CN" altLang="en-US" sz="1200" u="none" strike="noStrike" dirty="0">
                          <a:effectLst/>
                        </a:rPr>
                        <a:t>颗</a:t>
                      </a:r>
                      <a:endParaRPr lang="en-US" altLang="zh-CN" sz="1200" b="0" i="0" u="none" strike="noStrike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 dirty="0">
                          <a:effectLst/>
                        </a:rPr>
                        <a:t>300</a:t>
                      </a:r>
                      <a:endParaRPr lang="en-US" altLang="zh-CN" sz="1200" b="0" i="0" u="none" strike="noStrike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effectLst/>
                          <a:latin typeface="+mn-lt"/>
                          <a:ea typeface="+mn-ea"/>
                        </a:rPr>
                        <a:t>6</a:t>
                      </a:r>
                      <a:r>
                        <a:rPr lang="zh-CN" altLang="en-US" sz="1200" b="0" i="0" u="none" strike="noStrike" dirty="0">
                          <a:effectLst/>
                          <a:latin typeface="+mn-lt"/>
                          <a:ea typeface="+mn-ea"/>
                        </a:rPr>
                        <a:t>颗：</a:t>
                      </a:r>
                      <a:r>
                        <a:rPr lang="en-US" altLang="zh-CN" sz="1200" b="0" i="0" u="none" strike="noStrike" smtClean="0">
                          <a:effectLst/>
                          <a:latin typeface="+mn-lt"/>
                          <a:ea typeface="+mn-ea"/>
                        </a:rPr>
                        <a:t>A:6</a:t>
                      </a:r>
                      <a:r>
                        <a:rPr lang="en-US" altLang="zh-CN" sz="1200" b="0" i="0" u="none" strike="noStrike" baseline="0" smtClean="0">
                          <a:effectLst/>
                          <a:latin typeface="+mn-lt"/>
                          <a:ea typeface="+mn-ea"/>
                        </a:rPr>
                        <a:t>  </a:t>
                      </a:r>
                      <a:r>
                        <a:rPr lang="en-US" altLang="zh-CN" sz="1200" b="0" i="0" u="none" strike="noStrike" baseline="0" dirty="0">
                          <a:effectLst/>
                          <a:latin typeface="+mn-lt"/>
                          <a:ea typeface="+mn-ea"/>
                        </a:rPr>
                        <a:t>B5:10</a:t>
                      </a:r>
                      <a:endParaRPr lang="en-US" altLang="zh-CN" sz="1200" b="0" i="0" u="none" strike="noStrike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571472" y="714356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产品尺寸图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8020" y="1556385"/>
            <a:ext cx="7807960" cy="344614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571472" y="714356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产品尺寸图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sp>
        <p:nvSpPr>
          <p:cNvPr id="8" name="TextBox 3"/>
          <p:cNvSpPr txBox="1"/>
          <p:nvPr/>
        </p:nvSpPr>
        <p:spPr>
          <a:xfrm>
            <a:off x="571472" y="1064366"/>
            <a:ext cx="11144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/>
              <a:t>带遮光罩</a:t>
            </a:r>
            <a:endParaRPr lang="zh-CN" altLang="en-US" b="1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472" y="1700808"/>
            <a:ext cx="7800975" cy="282892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571472" y="714356"/>
            <a:ext cx="8001000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54050" y="1105535"/>
            <a:ext cx="4327525" cy="306705"/>
          </a:xfrm>
          <a:prstGeom prst="rect">
            <a:avLst/>
          </a:prstGeom>
        </p:spPr>
        <p:txBody>
          <a:bodyPr wrap="square">
            <a:spAutoFit/>
          </a:bodyPr>
          <a:p>
            <a:pPr algn="l"/>
            <a:r>
              <a:rPr lang="en-US" altLang="zh-CN" sz="1400" dirty="0"/>
              <a:t> F3823A-24-24DC-PC-A3(30-OL-24WN-AA.L1000.C.CT)</a:t>
            </a:r>
            <a:endParaRPr lang="en-US" altLang="zh-CN" sz="1400" dirty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755625" y="5589359"/>
          <a:ext cx="2857519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/>
                <a:gridCol w="1143008"/>
                <a:gridCol w="1000132"/>
              </a:tblGrid>
              <a:tr h="250033">
                <a:tc>
                  <a:txBody>
                    <a:bodyPr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0033">
                <a:tc>
                  <a:txBody>
                    <a:bodyPr/>
                    <a:p>
                      <a:pPr algn="ctr"/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2577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23.7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850" y="1466215"/>
            <a:ext cx="3846195" cy="349821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0200" y="1556385"/>
            <a:ext cx="4719955" cy="345567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ABLE_BEAUTIFY" val="smartTable{02f21e6d-77b2-47a5-9678-c3b6f173785e}"/>
</p:tagLst>
</file>

<file path=ppt/tags/tag2.xml><?xml version="1.0" encoding="utf-8"?>
<p:tagLst xmlns:p="http://schemas.openxmlformats.org/presentationml/2006/main">
  <p:tag name="KSO_WM_UNIT_TABLE_BEAUTIFY" val="smartTable{33a1b5bb-7d64-42c5-afb8-a9dee85bf61e}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951</Words>
  <Application>WPS 演示</Application>
  <PresentationFormat>全屏显示(4:3)</PresentationFormat>
  <Paragraphs>155</Paragraphs>
  <Slides>6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5" baseType="lpstr">
      <vt:lpstr>Arial</vt:lpstr>
      <vt:lpstr>宋体</vt:lpstr>
      <vt:lpstr>Wingdings</vt:lpstr>
      <vt:lpstr>黑体</vt:lpstr>
      <vt:lpstr>Calibri</vt:lpstr>
      <vt:lpstr>微软雅黑</vt:lpstr>
      <vt:lpstr>Arial Unicode MS</vt:lpstr>
      <vt:lpstr>Office 主题</vt:lpstr>
      <vt:lpstr>CorelDRAW.Graphic.14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张巍</dc:creator>
  <cp:lastModifiedBy>li.chen</cp:lastModifiedBy>
  <cp:revision>162</cp:revision>
  <dcterms:created xsi:type="dcterms:W3CDTF">2015-05-19T08:03:00Z</dcterms:created>
  <dcterms:modified xsi:type="dcterms:W3CDTF">2021-08-23T07:58:16Z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9BFB76115AAC4264B839F75791B166F1</vt:lpwstr>
  </property>
  <property fmtid="{D5CDD505-2E9C-101B-9397-08002B2CF9AE}" pid="3" name="KSOProductBuildVer">
    <vt:lpwstr>2052-11.1.0.10700</vt:lpwstr>
  </property>
</Properties>
</file>